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3"/>
  </p:notesMasterIdLst>
  <p:sldIdLst>
    <p:sldId id="264" r:id="rId2"/>
  </p:sldIdLst>
  <p:sldSz cx="7775575" cy="10907713"/>
  <p:notesSz cx="6735763" cy="98663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0000"/>
    <a:srgbClr val="FFC000"/>
    <a:srgbClr val="3E0000"/>
    <a:srgbClr val="B00E17"/>
    <a:srgbClr val="905A36"/>
    <a:srgbClr val="905B37"/>
    <a:srgbClr val="B5AC3A"/>
    <a:srgbClr val="CC3300"/>
    <a:srgbClr val="460000"/>
    <a:srgbClr val="E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5" d="100"/>
          <a:sy n="95" d="100"/>
        </p:scale>
        <p:origin x="1098" y="-1656"/>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0" cy="495029"/>
          </a:xfrm>
          <a:prstGeom prst="rect">
            <a:avLst/>
          </a:prstGeom>
        </p:spPr>
        <p:txBody>
          <a:bodyPr vert="horz" lIns="90782" tIns="45390" rIns="90782" bIns="4539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0"/>
            <a:ext cx="2918830" cy="495029"/>
          </a:xfrm>
          <a:prstGeom prst="rect">
            <a:avLst/>
          </a:prstGeom>
        </p:spPr>
        <p:txBody>
          <a:bodyPr vert="horz" lIns="90782" tIns="45390" rIns="90782" bIns="45390" rtlCol="0"/>
          <a:lstStyle>
            <a:lvl1pPr algn="r">
              <a:defRPr sz="1200"/>
            </a:lvl1pPr>
          </a:lstStyle>
          <a:p>
            <a:fld id="{70F99883-74AE-4A2C-81B7-5B86A08198C0}" type="datetimeFigureOut">
              <a:rPr kumimoji="1" lang="ja-JP" altLang="en-US" smtClean="0"/>
              <a:t>2024/12/19</a:t>
            </a:fld>
            <a:endParaRPr kumimoji="1" lang="ja-JP" altLang="en-US"/>
          </a:p>
        </p:txBody>
      </p:sp>
      <p:sp>
        <p:nvSpPr>
          <p:cNvPr id="4" name="スライド イメージ プレースホルダー 3"/>
          <p:cNvSpPr>
            <a:spLocks noGrp="1" noRot="1" noChangeAspect="1"/>
          </p:cNvSpPr>
          <p:nvPr>
            <p:ph type="sldImg" idx="2"/>
          </p:nvPr>
        </p:nvSpPr>
        <p:spPr>
          <a:xfrm>
            <a:off x="2181225" y="1231900"/>
            <a:ext cx="2373313" cy="3332163"/>
          </a:xfrm>
          <a:prstGeom prst="rect">
            <a:avLst/>
          </a:prstGeom>
          <a:noFill/>
          <a:ln w="12700">
            <a:solidFill>
              <a:prstClr val="black"/>
            </a:solidFill>
          </a:ln>
        </p:spPr>
        <p:txBody>
          <a:bodyPr vert="horz" lIns="90782" tIns="45390" rIns="90782" bIns="45390"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782" tIns="45390" rIns="90782" bIns="4539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8"/>
            <a:ext cx="2918830" cy="495028"/>
          </a:xfrm>
          <a:prstGeom prst="rect">
            <a:avLst/>
          </a:prstGeom>
        </p:spPr>
        <p:txBody>
          <a:bodyPr vert="horz" lIns="90782" tIns="45390" rIns="90782" bIns="4539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8"/>
            <a:ext cx="2918830" cy="495028"/>
          </a:xfrm>
          <a:prstGeom prst="rect">
            <a:avLst/>
          </a:prstGeom>
        </p:spPr>
        <p:txBody>
          <a:bodyPr vert="horz" lIns="90782" tIns="45390" rIns="90782" bIns="45390"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正方形/長方形 21"/>
          <p:cNvSpPr/>
          <p:nvPr userDrawn="1"/>
        </p:nvSpPr>
        <p:spPr>
          <a:xfrm>
            <a:off x="0" y="0"/>
            <a:ext cx="7775575" cy="10907713"/>
          </a:xfrm>
          <a:prstGeom prst="rect">
            <a:avLst/>
          </a:prstGeom>
          <a:pattFill prst="narVert">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12/19/2024</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a:extLst>
              <a:ext uri="{FF2B5EF4-FFF2-40B4-BE49-F238E27FC236}">
                <a16:creationId xmlns:a16="http://schemas.microsoft.com/office/drawing/2014/main" id="{0B0F9299-A005-59C3-26DF-161654BABFB2}"/>
              </a:ext>
            </a:extLst>
          </p:cNvPr>
          <p:cNvPicPr>
            <a:picLocks noChangeAspect="1"/>
          </p:cNvPicPr>
          <p:nvPr/>
        </p:nvPicPr>
        <p:blipFill>
          <a:blip r:embed="rId2"/>
          <a:stretch>
            <a:fillRect/>
          </a:stretch>
        </p:blipFill>
        <p:spPr>
          <a:xfrm>
            <a:off x="0" y="-2120"/>
            <a:ext cx="7775575" cy="1652097"/>
          </a:xfrm>
          <a:prstGeom prst="rect">
            <a:avLst/>
          </a:prstGeom>
        </p:spPr>
      </p:pic>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2875" y="3508577"/>
            <a:ext cx="7495719" cy="4288758"/>
          </a:xfrm>
          <a:prstGeom prst="rect">
            <a:avLst/>
          </a:prstGeom>
        </p:spPr>
      </p:pic>
      <p:sp>
        <p:nvSpPr>
          <p:cNvPr id="5" name="正方形/長方形 4"/>
          <p:cNvSpPr/>
          <p:nvPr/>
        </p:nvSpPr>
        <p:spPr>
          <a:xfrm>
            <a:off x="1953536" y="3640495"/>
            <a:ext cx="4926166" cy="584775"/>
          </a:xfrm>
          <a:prstGeom prst="rect">
            <a:avLst/>
          </a:prstGeom>
        </p:spPr>
        <p:txBody>
          <a:bodyPr wrap="square">
            <a:spAutoFit/>
          </a:bodyPr>
          <a:lstStyle/>
          <a:p>
            <a:r>
              <a:rPr lang="en-US" altLang="ja-JP" sz="3200" b="1" dirty="0">
                <a:solidFill>
                  <a:srgbClr val="FF0000"/>
                </a:solidFill>
                <a:latin typeface="+mj-ea"/>
                <a:ea typeface="+mj-ea"/>
              </a:rPr>
              <a:t>2</a:t>
            </a:r>
            <a:r>
              <a:rPr lang="ja-JP" altLang="en-US" sz="3200" b="1" dirty="0">
                <a:solidFill>
                  <a:srgbClr val="FF0000"/>
                </a:solidFill>
                <a:latin typeface="+mj-ea"/>
                <a:ea typeface="+mj-ea"/>
              </a:rPr>
              <a:t>月</a:t>
            </a:r>
            <a:r>
              <a:rPr lang="en-US" altLang="ja-JP" sz="3200" b="1" dirty="0">
                <a:solidFill>
                  <a:srgbClr val="FF0000"/>
                </a:solidFill>
                <a:latin typeface="+mj-ea"/>
                <a:ea typeface="+mj-ea"/>
              </a:rPr>
              <a:t>13</a:t>
            </a:r>
            <a:r>
              <a:rPr lang="ja-JP" altLang="en-US" sz="3200" b="1" dirty="0">
                <a:solidFill>
                  <a:srgbClr val="FF0000"/>
                </a:solidFill>
                <a:latin typeface="+mj-ea"/>
                <a:ea typeface="+mj-ea"/>
              </a:rPr>
              <a:t>日（木）</a:t>
            </a:r>
            <a:r>
              <a:rPr lang="en-US" altLang="ja-JP" sz="3200" b="1" dirty="0">
                <a:solidFill>
                  <a:srgbClr val="FF0000"/>
                </a:solidFill>
                <a:latin typeface="+mj-ea"/>
                <a:ea typeface="+mj-ea"/>
              </a:rPr>
              <a:t>13:30-16:00</a:t>
            </a:r>
            <a:endParaRPr lang="ja-JP" altLang="en-US" sz="3200" b="1" dirty="0">
              <a:solidFill>
                <a:srgbClr val="FF0000"/>
              </a:solidFill>
              <a:latin typeface="+mj-ea"/>
              <a:ea typeface="+mj-ea"/>
            </a:endParaRPr>
          </a:p>
        </p:txBody>
      </p:sp>
      <p:sp>
        <p:nvSpPr>
          <p:cNvPr id="12" name="正方形/長方形 11"/>
          <p:cNvSpPr/>
          <p:nvPr/>
        </p:nvSpPr>
        <p:spPr>
          <a:xfrm>
            <a:off x="1816169" y="739738"/>
            <a:ext cx="5049049" cy="584775"/>
          </a:xfrm>
          <a:prstGeom prst="rect">
            <a:avLst/>
          </a:prstGeom>
        </p:spPr>
        <p:txBody>
          <a:bodyPr wrap="square">
            <a:spAutoFit/>
          </a:bodyPr>
          <a:lstStyle/>
          <a:p>
            <a:r>
              <a:rPr lang="ja-JP" altLang="en-US" sz="3200" b="1" dirty="0">
                <a:ln w="9525">
                  <a:solidFill>
                    <a:schemeClr val="bg1"/>
                  </a:solidFill>
                  <a:prstDash val="solid"/>
                </a:ln>
                <a:effectLst>
                  <a:outerShdw blurRad="12700" dist="38100" dir="2700000" algn="tl" rotWithShape="0">
                    <a:schemeClr val="bg1">
                      <a:lumMod val="50000"/>
                    </a:schemeClr>
                  </a:outerShdw>
                </a:effectLst>
              </a:rPr>
              <a:t>労働災害防止対策セミナー</a:t>
            </a:r>
          </a:p>
        </p:txBody>
      </p:sp>
      <p:sp>
        <p:nvSpPr>
          <p:cNvPr id="365" name="正方形/長方形 364"/>
          <p:cNvSpPr/>
          <p:nvPr/>
        </p:nvSpPr>
        <p:spPr>
          <a:xfrm>
            <a:off x="1075996" y="3773298"/>
            <a:ext cx="1207372" cy="369332"/>
          </a:xfrm>
          <a:prstGeom prst="rect">
            <a:avLst/>
          </a:prstGeom>
        </p:spPr>
        <p:txBody>
          <a:bodyPr wrap="square">
            <a:spAutoFit/>
          </a:bodyPr>
          <a:lstStyle/>
          <a:p>
            <a:r>
              <a:rPr lang="ja-JP" altLang="en-US" sz="1800" b="1" dirty="0">
                <a:solidFill>
                  <a:srgbClr val="FF0000"/>
                </a:solidFill>
                <a:latin typeface="+mj-ea"/>
                <a:ea typeface="+mj-ea"/>
              </a:rPr>
              <a:t>令和</a:t>
            </a:r>
            <a:r>
              <a:rPr lang="en-US" altLang="ja-JP" sz="1800" b="1" dirty="0">
                <a:solidFill>
                  <a:srgbClr val="FF0000"/>
                </a:solidFill>
                <a:latin typeface="+mj-ea"/>
                <a:ea typeface="+mj-ea"/>
              </a:rPr>
              <a:t>7</a:t>
            </a:r>
            <a:r>
              <a:rPr lang="ja-JP" altLang="en-US" sz="1800" b="1" dirty="0">
                <a:solidFill>
                  <a:srgbClr val="FF0000"/>
                </a:solidFill>
                <a:latin typeface="+mj-ea"/>
                <a:ea typeface="+mj-ea"/>
              </a:rPr>
              <a:t>年</a:t>
            </a:r>
            <a:endParaRPr lang="ja-JP" altLang="en-US" sz="5400" b="1" dirty="0">
              <a:solidFill>
                <a:srgbClr val="FF0000"/>
              </a:solidFill>
              <a:latin typeface="+mj-ea"/>
              <a:ea typeface="+mj-ea"/>
            </a:endParaRPr>
          </a:p>
        </p:txBody>
      </p:sp>
      <p:grpSp>
        <p:nvGrpSpPr>
          <p:cNvPr id="14" name="図形グループ 13"/>
          <p:cNvGrpSpPr/>
          <p:nvPr/>
        </p:nvGrpSpPr>
        <p:grpSpPr>
          <a:xfrm>
            <a:off x="313982" y="255527"/>
            <a:ext cx="1024626" cy="1024625"/>
            <a:chOff x="534012" y="880412"/>
            <a:chExt cx="1399956" cy="1399954"/>
          </a:xfrm>
          <a:solidFill>
            <a:schemeClr val="bg2"/>
          </a:solidFill>
        </p:grpSpPr>
        <p:sp>
          <p:nvSpPr>
            <p:cNvPr id="2" name="円/楕円 1"/>
            <p:cNvSpPr/>
            <p:nvPr/>
          </p:nvSpPr>
          <p:spPr>
            <a:xfrm>
              <a:off x="534012" y="880412"/>
              <a:ext cx="1399956" cy="1399954"/>
            </a:xfrm>
            <a:prstGeom prst="ellipse">
              <a:avLst/>
            </a:prstGeom>
            <a:grpFill/>
            <a:ln w="57150" cmpd="sng">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a:off x="622200" y="968600"/>
              <a:ext cx="1223580" cy="1223578"/>
            </a:xfrm>
            <a:prstGeom prst="ellipse">
              <a:avLst/>
            </a:prstGeom>
            <a:grpFill/>
            <a:ln w="12700" cmpd="sng">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4" name="正方形/長方形 3"/>
          <p:cNvSpPr/>
          <p:nvPr/>
        </p:nvSpPr>
        <p:spPr>
          <a:xfrm>
            <a:off x="126314" y="515038"/>
            <a:ext cx="1399963" cy="584775"/>
          </a:xfrm>
          <a:prstGeom prst="rect">
            <a:avLst/>
          </a:prstGeom>
        </p:spPr>
        <p:txBody>
          <a:bodyPr wrap="square">
            <a:spAutoFit/>
          </a:bodyPr>
          <a:lstStyle/>
          <a:p>
            <a:pPr algn="ctr"/>
            <a:r>
              <a:rPr lang="ja-JP" altLang="en-US" sz="1600" dirty="0"/>
              <a:t>参加費</a:t>
            </a:r>
            <a:endParaRPr lang="en-US" altLang="ja-JP" sz="2400" dirty="0"/>
          </a:p>
          <a:p>
            <a:pPr algn="ctr"/>
            <a:r>
              <a:rPr lang="ja-JP" altLang="en-US" sz="1600" dirty="0"/>
              <a:t>無料</a:t>
            </a:r>
          </a:p>
        </p:txBody>
      </p:sp>
      <p:sp>
        <p:nvSpPr>
          <p:cNvPr id="21" name="正方形/長方形 20"/>
          <p:cNvSpPr/>
          <p:nvPr/>
        </p:nvSpPr>
        <p:spPr>
          <a:xfrm>
            <a:off x="289892" y="392054"/>
            <a:ext cx="4781649" cy="369332"/>
          </a:xfrm>
          <a:prstGeom prst="rect">
            <a:avLst/>
          </a:prstGeom>
        </p:spPr>
        <p:txBody>
          <a:bodyPr wrap="square">
            <a:spAutoFit/>
          </a:bodyPr>
          <a:lstStyle/>
          <a:p>
            <a:pPr algn="ctr"/>
            <a:r>
              <a:rPr lang="ja-JP" altLang="en-US" sz="1800" b="1" dirty="0">
                <a:ln w="0"/>
                <a:solidFill>
                  <a:srgbClr val="FF0000"/>
                </a:solidFill>
                <a:effectLst>
                  <a:outerShdw blurRad="38100" dist="25400" dir="5400000" algn="ctr" rotWithShape="0">
                    <a:srgbClr val="6E747A">
                      <a:alpha val="43000"/>
                    </a:srgbClr>
                  </a:outerShdw>
                </a:effectLst>
              </a:rPr>
              <a:t>安全衛生推進者のための</a:t>
            </a:r>
          </a:p>
        </p:txBody>
      </p:sp>
      <p:sp>
        <p:nvSpPr>
          <p:cNvPr id="54" name="テキスト ボックス 31"/>
          <p:cNvSpPr txBox="1"/>
          <p:nvPr/>
        </p:nvSpPr>
        <p:spPr>
          <a:xfrm>
            <a:off x="1308952" y="4210150"/>
            <a:ext cx="3966433" cy="523220"/>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pPr algn="ctr"/>
            <a:r>
              <a:rPr lang="ja-JP" altLang="en-US" sz="1400" b="1" dirty="0">
                <a:solidFill>
                  <a:srgbClr val="FF0000"/>
                </a:solidFill>
                <a:latin typeface="メイリオ" panose="020B0604030504040204" pitchFamily="50" charset="-128"/>
                <a:ea typeface="メイリオ" panose="020B0604030504040204" pitchFamily="50" charset="-128"/>
              </a:rPr>
              <a:t>会場名：新潟県トラック会館　５０２室</a:t>
            </a:r>
            <a:endParaRPr lang="en-US" altLang="ja-JP" sz="1400" b="1" dirty="0">
              <a:solidFill>
                <a:srgbClr val="FF0000"/>
              </a:solidFill>
              <a:latin typeface="メイリオ" panose="020B0604030504040204" pitchFamily="50" charset="-128"/>
              <a:ea typeface="メイリオ" panose="020B0604030504040204" pitchFamily="50" charset="-128"/>
            </a:endParaRPr>
          </a:p>
          <a:p>
            <a:r>
              <a:rPr lang="en-US" altLang="ja-JP" sz="1400" b="1" dirty="0">
                <a:solidFill>
                  <a:srgbClr val="FF0000"/>
                </a:solidFill>
                <a:latin typeface="メイリオ" panose="020B0604030504040204" pitchFamily="50" charset="-128"/>
                <a:ea typeface="メイリオ" panose="020B0604030504040204" pitchFamily="50" charset="-128"/>
              </a:rPr>
              <a:t>     </a:t>
            </a:r>
            <a:r>
              <a:rPr lang="ja-JP" altLang="en-US" sz="1400" b="1" dirty="0">
                <a:solidFill>
                  <a:srgbClr val="FF0000"/>
                </a:solidFill>
                <a:latin typeface="メイリオ" panose="020B0604030504040204" pitchFamily="50" charset="-128"/>
                <a:ea typeface="メイリオ" panose="020B0604030504040204" pitchFamily="50" charset="-128"/>
              </a:rPr>
              <a:t>住  所 ：新潟県中央区新光町６－４</a:t>
            </a:r>
            <a:endParaRPr lang="ja-JP" altLang="en-US" sz="1400" dirty="0">
              <a:solidFill>
                <a:srgbClr val="FF0000"/>
              </a:solidFill>
            </a:endParaRPr>
          </a:p>
        </p:txBody>
      </p:sp>
      <p:sp>
        <p:nvSpPr>
          <p:cNvPr id="59" name="正方形/長方形 58"/>
          <p:cNvSpPr/>
          <p:nvPr/>
        </p:nvSpPr>
        <p:spPr>
          <a:xfrm>
            <a:off x="1075996" y="4712628"/>
            <a:ext cx="2108517" cy="4103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60" name="正方形/長方形 59"/>
          <p:cNvSpPr/>
          <p:nvPr/>
        </p:nvSpPr>
        <p:spPr>
          <a:xfrm>
            <a:off x="1237767" y="4737994"/>
            <a:ext cx="2536611" cy="369332"/>
          </a:xfrm>
          <a:prstGeom prst="rect">
            <a:avLst/>
          </a:prstGeom>
        </p:spPr>
        <p:txBody>
          <a:bodyPr wrap="square">
            <a:spAutoFit/>
          </a:bodyPr>
          <a:lstStyle/>
          <a:p>
            <a:r>
              <a:rPr lang="ja-JP" altLang="en-US" sz="1800" dirty="0"/>
              <a:t>セミナーの内容</a:t>
            </a:r>
          </a:p>
        </p:txBody>
      </p:sp>
      <p:graphicFrame>
        <p:nvGraphicFramePr>
          <p:cNvPr id="15" name="表 14">
            <a:extLst>
              <a:ext uri="{FF2B5EF4-FFF2-40B4-BE49-F238E27FC236}">
                <a16:creationId xmlns:a16="http://schemas.microsoft.com/office/drawing/2014/main" id="{A4AD97CC-935D-F16C-AE9F-DA3FC89FB7C2}"/>
              </a:ext>
            </a:extLst>
          </p:cNvPr>
          <p:cNvGraphicFramePr>
            <a:graphicFrameLocks noGrp="1"/>
          </p:cNvGraphicFramePr>
          <p:nvPr>
            <p:extLst>
              <p:ext uri="{D42A27DB-BD31-4B8C-83A1-F6EECF244321}">
                <p14:modId xmlns:p14="http://schemas.microsoft.com/office/powerpoint/2010/main" val="654302116"/>
              </p:ext>
            </p:extLst>
          </p:nvPr>
        </p:nvGraphicFramePr>
        <p:xfrm>
          <a:off x="293635" y="8460760"/>
          <a:ext cx="7072008" cy="2017471"/>
        </p:xfrm>
        <a:graphic>
          <a:graphicData uri="http://schemas.openxmlformats.org/drawingml/2006/table">
            <a:tbl>
              <a:tblPr>
                <a:tableStyleId>{5C22544A-7EE6-4342-B048-85BDC9FD1C3A}</a:tableStyleId>
              </a:tblPr>
              <a:tblGrid>
                <a:gridCol w="1480463">
                  <a:extLst>
                    <a:ext uri="{9D8B030D-6E8A-4147-A177-3AD203B41FA5}">
                      <a16:colId xmlns:a16="http://schemas.microsoft.com/office/drawing/2014/main" val="361228720"/>
                    </a:ext>
                  </a:extLst>
                </a:gridCol>
                <a:gridCol w="2815198">
                  <a:extLst>
                    <a:ext uri="{9D8B030D-6E8A-4147-A177-3AD203B41FA5}">
                      <a16:colId xmlns:a16="http://schemas.microsoft.com/office/drawing/2014/main" val="28882081"/>
                    </a:ext>
                  </a:extLst>
                </a:gridCol>
                <a:gridCol w="2776347">
                  <a:extLst>
                    <a:ext uri="{9D8B030D-6E8A-4147-A177-3AD203B41FA5}">
                      <a16:colId xmlns:a16="http://schemas.microsoft.com/office/drawing/2014/main" val="4168891477"/>
                    </a:ext>
                  </a:extLst>
                </a:gridCol>
              </a:tblGrid>
              <a:tr h="179082">
                <a:tc rowSpan="2">
                  <a:txBody>
                    <a:bodyPr/>
                    <a:lstStyle/>
                    <a:p>
                      <a:pPr algn="ctr">
                        <a:tabLst>
                          <a:tab pos="3060065" algn="ctr"/>
                        </a:tabLst>
                      </a:pPr>
                      <a:r>
                        <a:rPr lang="ja-JP" altLang="en-US" sz="900" kern="0" spc="150" dirty="0">
                          <a:effectLst/>
                        </a:rPr>
                        <a:t>ふりがな</a:t>
                      </a:r>
                      <a:endParaRPr lang="en-US" altLang="ja-JP" sz="900" kern="0" spc="150" dirty="0">
                        <a:effectLst/>
                      </a:endParaRPr>
                    </a:p>
                    <a:p>
                      <a:pPr algn="ctr">
                        <a:lnSpc>
                          <a:spcPts val="2300"/>
                        </a:lnSpc>
                        <a:tabLst>
                          <a:tab pos="3060065" algn="ctr"/>
                        </a:tabLst>
                      </a:pPr>
                      <a:r>
                        <a:rPr lang="ja-JP" sz="1200" kern="0" spc="150" dirty="0">
                          <a:effectLst/>
                        </a:rPr>
                        <a:t>参加者</a:t>
                      </a:r>
                      <a:r>
                        <a:rPr lang="ja-JP" altLang="en-US" sz="1200" kern="0" spc="150" dirty="0">
                          <a:effectLst/>
                        </a:rPr>
                        <a:t>氏名</a:t>
                      </a:r>
                      <a:endParaRPr lang="en-US" altLang="ja-JP" sz="1200" kern="0" spc="150" dirty="0">
                        <a:effectLst/>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tabLst>
                          <a:tab pos="3060065" algn="ctr"/>
                        </a:tabLst>
                      </a:pP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lgDash"/>
                      <a:round/>
                      <a:headEnd type="none" w="med" len="med"/>
                      <a:tailEnd type="none" w="med" len="med"/>
                    </a:lnB>
                    <a:noFill/>
                  </a:tcPr>
                </a:tc>
                <a:tc>
                  <a:txBody>
                    <a:bodyPr/>
                    <a:lstStyle/>
                    <a:p>
                      <a:pPr algn="just">
                        <a:tabLst>
                          <a:tab pos="3060065" algn="ctr"/>
                        </a:tabLst>
                      </a:pP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lgDash"/>
                      <a:round/>
                      <a:headEnd type="none" w="med" len="med"/>
                      <a:tailEnd type="none" w="med" len="med"/>
                    </a:lnB>
                    <a:noFill/>
                  </a:tcPr>
                </a:tc>
                <a:extLst>
                  <a:ext uri="{0D108BD9-81ED-4DB2-BD59-A6C34878D82A}">
                    <a16:rowId xmlns:a16="http://schemas.microsoft.com/office/drawing/2014/main" val="869314700"/>
                  </a:ext>
                </a:extLst>
              </a:tr>
              <a:tr h="372339">
                <a:tc vMerge="1">
                  <a:txBody>
                    <a:bodyPr/>
                    <a:lstStyle/>
                    <a:p>
                      <a:endParaRPr kumimoji="1" lang="ja-JP" altLang="en-US"/>
                    </a:p>
                  </a:txBody>
                  <a:tcPr/>
                </a:tc>
                <a:tc>
                  <a:txBody>
                    <a:bodyPr/>
                    <a:lstStyle/>
                    <a:p>
                      <a:pPr algn="just">
                        <a:tabLst>
                          <a:tab pos="3060065" algn="ctr"/>
                        </a:tabLst>
                      </a:pPr>
                      <a:r>
                        <a:rPr lang="en-US" sz="1200" kern="10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tabLst>
                          <a:tab pos="3060065" algn="ctr"/>
                        </a:tabLst>
                      </a:pPr>
                      <a:r>
                        <a:rPr lang="en-US" sz="1200" kern="10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692757"/>
                  </a:ext>
                </a:extLst>
              </a:tr>
              <a:tr h="497120">
                <a:tc>
                  <a:txBody>
                    <a:bodyPr/>
                    <a:lstStyle/>
                    <a:p>
                      <a:pPr algn="ctr">
                        <a:tabLst>
                          <a:tab pos="3060065" algn="ctr"/>
                        </a:tabLst>
                      </a:pPr>
                      <a:r>
                        <a:rPr lang="ja-JP" sz="1200" kern="0" spc="400" dirty="0">
                          <a:effectLst/>
                        </a:rPr>
                        <a:t>事業場名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tabLst>
                          <a:tab pos="3060065" algn="ctr"/>
                        </a:tabLst>
                      </a:pPr>
                      <a:r>
                        <a:rPr lang="en-US" sz="1200" kern="100" dirty="0">
                          <a:effectLst/>
                        </a:rPr>
                        <a:t> </a:t>
                      </a:r>
                      <a:endParaRPr lang="ja-JP" sz="1000" kern="100" dirty="0">
                        <a:effectLst/>
                      </a:endParaRPr>
                    </a:p>
                    <a:p>
                      <a:pPr algn="just">
                        <a:tabLst>
                          <a:tab pos="3060065" algn="ctr"/>
                        </a:tabLst>
                      </a:pPr>
                      <a:r>
                        <a:rPr lang="ja-JP" sz="1200" kern="100" dirty="0">
                          <a:effectLst/>
                        </a:rPr>
                        <a:t>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372930754"/>
                  </a:ext>
                </a:extLst>
              </a:tr>
              <a:tr h="548356">
                <a:tc>
                  <a:txBody>
                    <a:bodyPr/>
                    <a:lstStyle/>
                    <a:p>
                      <a:pPr algn="ctr">
                        <a:tabLst>
                          <a:tab pos="3060065" algn="ctr"/>
                        </a:tabLst>
                      </a:pPr>
                      <a:r>
                        <a:rPr lang="ja-JP" sz="1200" kern="0" spc="1035" dirty="0">
                          <a:effectLst/>
                        </a:rPr>
                        <a:t>所在地</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tabLst>
                          <a:tab pos="3060065" algn="ctr"/>
                        </a:tabLst>
                      </a:pPr>
                      <a:r>
                        <a:rPr lang="ja-JP" sz="1200" kern="100" dirty="0">
                          <a:effectLst/>
                        </a:rPr>
                        <a:t>〒　　　</a:t>
                      </a:r>
                      <a:r>
                        <a:rPr lang="ja-JP" altLang="en-US" sz="1200" kern="100" dirty="0">
                          <a:effectLst/>
                        </a:rPr>
                        <a:t>　</a:t>
                      </a:r>
                      <a:r>
                        <a:rPr lang="ja-JP" sz="1200" kern="100" dirty="0">
                          <a:effectLst/>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886498612"/>
                  </a:ext>
                </a:extLst>
              </a:tr>
              <a:tr h="420574">
                <a:tc>
                  <a:txBody>
                    <a:bodyPr/>
                    <a:lstStyle/>
                    <a:p>
                      <a:pPr algn="ctr">
                        <a:tabLst>
                          <a:tab pos="3060065" algn="ctr"/>
                        </a:tabLst>
                      </a:pPr>
                      <a:r>
                        <a:rPr lang="ja-JP" sz="1200" kern="0" dirty="0">
                          <a:effectLst/>
                        </a:rPr>
                        <a:t>電話・担当者氏名</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tabLst>
                          <a:tab pos="3060065" algn="ctr"/>
                        </a:tabLst>
                      </a:pPr>
                      <a:r>
                        <a:rPr lang="en-US" sz="1200" kern="100" dirty="0">
                          <a:effectLst/>
                        </a:rPr>
                        <a:t>TEL</a:t>
                      </a:r>
                      <a:r>
                        <a:rPr lang="ja-JP" sz="1200" kern="100" dirty="0">
                          <a:effectLst/>
                        </a:rPr>
                        <a:t>（　　　　）　　　　－　　　　　ご担当者</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639" marR="616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645978817"/>
                  </a:ext>
                </a:extLst>
              </a:tr>
            </a:tbl>
          </a:graphicData>
        </a:graphic>
      </p:graphicFrame>
      <p:sp>
        <p:nvSpPr>
          <p:cNvPr id="17" name="テキスト ボックス 16">
            <a:extLst>
              <a:ext uri="{FF2B5EF4-FFF2-40B4-BE49-F238E27FC236}">
                <a16:creationId xmlns:a16="http://schemas.microsoft.com/office/drawing/2014/main" id="{41EA3D19-A8C6-CC02-9A62-FF1DCE7AAF2B}"/>
              </a:ext>
            </a:extLst>
          </p:cNvPr>
          <p:cNvSpPr txBox="1"/>
          <p:nvPr/>
        </p:nvSpPr>
        <p:spPr>
          <a:xfrm>
            <a:off x="3196299" y="8155778"/>
            <a:ext cx="4111196" cy="307777"/>
          </a:xfrm>
          <a:prstGeom prst="rect">
            <a:avLst/>
          </a:prstGeom>
          <a:noFill/>
        </p:spPr>
        <p:txBody>
          <a:bodyPr wrap="square" rtlCol="0">
            <a:spAutoFit/>
          </a:bodyPr>
          <a:lstStyle/>
          <a:p>
            <a:r>
              <a:rPr kumimoji="1" lang="ja-JP" altLang="en-US" sz="1400" dirty="0"/>
              <a:t>参 加 申 込 書　　　　（送信先</a:t>
            </a:r>
            <a:r>
              <a:rPr kumimoji="1" lang="en-US" altLang="ja-JP" sz="1400" dirty="0"/>
              <a:t>FAX</a:t>
            </a:r>
            <a:r>
              <a:rPr lang="ja-JP" altLang="en-US" sz="1400" dirty="0"/>
              <a:t>　</a:t>
            </a:r>
            <a:r>
              <a:rPr lang="en-US" altLang="ja-JP" sz="1400" dirty="0">
                <a:solidFill>
                  <a:srgbClr val="FF0000"/>
                </a:solidFill>
              </a:rPr>
              <a:t>025-283-2430</a:t>
            </a:r>
            <a:r>
              <a:rPr kumimoji="1" lang="ja-JP" altLang="en-US" sz="1400" dirty="0"/>
              <a:t>） </a:t>
            </a:r>
          </a:p>
        </p:txBody>
      </p:sp>
      <p:sp>
        <p:nvSpPr>
          <p:cNvPr id="18" name="テキスト ボックス 17">
            <a:extLst>
              <a:ext uri="{FF2B5EF4-FFF2-40B4-BE49-F238E27FC236}">
                <a16:creationId xmlns:a16="http://schemas.microsoft.com/office/drawing/2014/main" id="{1191A21D-01B2-6893-A0A6-1A346B2A9BB3}"/>
              </a:ext>
            </a:extLst>
          </p:cNvPr>
          <p:cNvSpPr txBox="1"/>
          <p:nvPr/>
        </p:nvSpPr>
        <p:spPr>
          <a:xfrm>
            <a:off x="1887657" y="7293566"/>
            <a:ext cx="4580100" cy="338554"/>
          </a:xfrm>
          <a:prstGeom prst="rect">
            <a:avLst/>
          </a:prstGeom>
          <a:noFill/>
        </p:spPr>
        <p:txBody>
          <a:bodyPr wrap="none" rtlCol="0">
            <a:spAutoFit/>
          </a:bodyPr>
          <a:lstStyle/>
          <a:p>
            <a:r>
              <a:rPr kumimoji="1" lang="ja-JP" altLang="en-US" sz="1600" dirty="0"/>
              <a:t>お問合せ先：陸災防</a:t>
            </a:r>
            <a:r>
              <a:rPr lang="ja-JP" altLang="en-US" sz="1600" dirty="0">
                <a:solidFill>
                  <a:srgbClr val="FF0000"/>
                </a:solidFill>
              </a:rPr>
              <a:t>新潟</a:t>
            </a:r>
            <a:r>
              <a:rPr kumimoji="1" lang="ja-JP" altLang="en-US" sz="1600" dirty="0">
                <a:solidFill>
                  <a:srgbClr val="FF0000"/>
                </a:solidFill>
              </a:rPr>
              <a:t>県支部　</a:t>
            </a:r>
            <a:r>
              <a:rPr kumimoji="1" lang="en-US" altLang="ja-JP" sz="1600" dirty="0">
                <a:solidFill>
                  <a:srgbClr val="FF0000"/>
                </a:solidFill>
              </a:rPr>
              <a:t>TEL </a:t>
            </a:r>
            <a:r>
              <a:rPr lang="en-US" altLang="ja-JP" sz="1600" dirty="0">
                <a:solidFill>
                  <a:srgbClr val="FF0000"/>
                </a:solidFill>
              </a:rPr>
              <a:t>025-283-2488</a:t>
            </a:r>
            <a:endParaRPr kumimoji="1" lang="ja-JP" altLang="en-US" sz="1600" dirty="0">
              <a:solidFill>
                <a:srgbClr val="FF0000"/>
              </a:solidFill>
            </a:endParaRPr>
          </a:p>
        </p:txBody>
      </p:sp>
      <p:sp>
        <p:nvSpPr>
          <p:cNvPr id="16" name="テキスト ボックス 15">
            <a:extLst>
              <a:ext uri="{FF2B5EF4-FFF2-40B4-BE49-F238E27FC236}">
                <a16:creationId xmlns:a16="http://schemas.microsoft.com/office/drawing/2014/main" id="{EBEF8E32-266B-3AA6-3C32-E15ECD98F8AD}"/>
              </a:ext>
            </a:extLst>
          </p:cNvPr>
          <p:cNvSpPr txBox="1"/>
          <p:nvPr/>
        </p:nvSpPr>
        <p:spPr>
          <a:xfrm>
            <a:off x="378527" y="1779642"/>
            <a:ext cx="7035939" cy="1728935"/>
          </a:xfrm>
          <a:prstGeom prst="rect">
            <a:avLst/>
          </a:prstGeom>
          <a:noFill/>
        </p:spPr>
        <p:txBody>
          <a:bodyPr wrap="square">
            <a:spAutoFit/>
          </a:bodyPr>
          <a:lstStyle/>
          <a:p>
            <a:pPr>
              <a:lnSpc>
                <a:spcPts val="1600"/>
              </a:lnSpc>
            </a:pPr>
            <a:r>
              <a:rPr lang="ja-JP" altLang="en-US" sz="1300" b="1" dirty="0">
                <a:latin typeface="游ゴシック" panose="020B0400000000000000" pitchFamily="50" charset="-128"/>
                <a:ea typeface="游ゴシック" panose="020B0400000000000000" pitchFamily="50" charset="-128"/>
              </a:rPr>
              <a:t>　労働者</a:t>
            </a:r>
            <a:r>
              <a:rPr lang="en-US" altLang="ja-JP" sz="1300" b="1" dirty="0">
                <a:latin typeface="游ゴシック" panose="020B0400000000000000" pitchFamily="50" charset="-128"/>
                <a:ea typeface="游ゴシック" panose="020B0400000000000000" pitchFamily="50" charset="-128"/>
              </a:rPr>
              <a:t>10</a:t>
            </a:r>
            <a:r>
              <a:rPr lang="ja-JP" altLang="en-US" sz="1300" b="1" dirty="0">
                <a:latin typeface="游ゴシック" panose="020B0400000000000000" pitchFamily="50" charset="-128"/>
                <a:ea typeface="游ゴシック" panose="020B0400000000000000" pitchFamily="50" charset="-128"/>
              </a:rPr>
              <a:t>人以上</a:t>
            </a:r>
            <a:r>
              <a:rPr lang="en-US" altLang="ja-JP" sz="1300" b="1" dirty="0">
                <a:latin typeface="游ゴシック" panose="020B0400000000000000" pitchFamily="50" charset="-128"/>
                <a:ea typeface="游ゴシック" panose="020B0400000000000000" pitchFamily="50" charset="-128"/>
              </a:rPr>
              <a:t>50</a:t>
            </a:r>
            <a:r>
              <a:rPr lang="ja-JP" altLang="en-US" sz="1300" b="1" dirty="0">
                <a:latin typeface="游ゴシック" panose="020B0400000000000000" pitchFamily="50" charset="-128"/>
                <a:ea typeface="游ゴシック" panose="020B0400000000000000" pitchFamily="50" charset="-128"/>
              </a:rPr>
              <a:t>人未満の事業場においては、労働安全衛生関係法令に基づき安全衛生推進者を選任しなければなりません。</a:t>
            </a:r>
          </a:p>
          <a:p>
            <a:pPr>
              <a:lnSpc>
                <a:spcPts val="1600"/>
              </a:lnSpc>
            </a:pPr>
            <a:r>
              <a:rPr lang="ja-JP" altLang="en-US" sz="1300" b="1" dirty="0">
                <a:solidFill>
                  <a:srgbClr val="FF0000"/>
                </a:solidFill>
                <a:latin typeface="游ゴシック" panose="020B0400000000000000" pitchFamily="50" charset="-128"/>
                <a:ea typeface="游ゴシック" panose="020B0400000000000000" pitchFamily="50" charset="-128"/>
              </a:rPr>
              <a:t>・名ばかりの安全衛生推進者になっていませんか？</a:t>
            </a:r>
          </a:p>
          <a:p>
            <a:pPr>
              <a:lnSpc>
                <a:spcPts val="1600"/>
              </a:lnSpc>
            </a:pPr>
            <a:r>
              <a:rPr lang="ja-JP" altLang="en-US" sz="1300" b="1" dirty="0">
                <a:solidFill>
                  <a:srgbClr val="FF0000"/>
                </a:solidFill>
                <a:latin typeface="游ゴシック" panose="020B0400000000000000" pitchFamily="50" charset="-128"/>
                <a:ea typeface="游ゴシック" panose="020B0400000000000000" pitchFamily="50" charset="-128"/>
              </a:rPr>
              <a:t>・適切な安全衛生管理は行われていますか？</a:t>
            </a:r>
          </a:p>
          <a:p>
            <a:pPr>
              <a:lnSpc>
                <a:spcPts val="1600"/>
              </a:lnSpc>
            </a:pPr>
            <a:r>
              <a:rPr lang="ja-JP" altLang="en-US" sz="1300" b="1" dirty="0">
                <a:latin typeface="游ゴシック" panose="020B0400000000000000" pitchFamily="50" charset="-128"/>
                <a:ea typeface="游ゴシック" panose="020B0400000000000000" pitchFamily="50" charset="-128"/>
              </a:rPr>
              <a:t>　このセミナーでは、現在、陸運業において安全衛生推進者に選任されている方だけでなく、安全衛生管理を担う方や今後担当予定の方を対象に、安全衛生管理に関する知識、手法を説明します。是非この機会に、安全衛生推進者等のレベルアップを図り、職場の安全衛生水準の向上を目指しましょう。</a:t>
            </a:r>
          </a:p>
        </p:txBody>
      </p:sp>
      <p:sp>
        <p:nvSpPr>
          <p:cNvPr id="13" name="テキスト ボックス 12">
            <a:extLst>
              <a:ext uri="{FF2B5EF4-FFF2-40B4-BE49-F238E27FC236}">
                <a16:creationId xmlns:a16="http://schemas.microsoft.com/office/drawing/2014/main" id="{3F57A1E0-C875-C6C2-05C5-C994465FC3D9}"/>
              </a:ext>
            </a:extLst>
          </p:cNvPr>
          <p:cNvSpPr txBox="1"/>
          <p:nvPr/>
        </p:nvSpPr>
        <p:spPr>
          <a:xfrm>
            <a:off x="1041251" y="6044011"/>
            <a:ext cx="6373215" cy="1508105"/>
          </a:xfrm>
          <a:prstGeom prst="rect">
            <a:avLst/>
          </a:prstGeom>
          <a:noFill/>
        </p:spPr>
        <p:txBody>
          <a:bodyPr wrap="square">
            <a:spAutoFit/>
          </a:bodyPr>
          <a:lstStyle/>
          <a:p>
            <a:pPr algn="just"/>
            <a:r>
              <a:rPr lang="ja-JP" altLang="en-US" sz="1400" b="1" kern="100" dirty="0">
                <a:effectLst/>
                <a:latin typeface="+mn-ea"/>
                <a:cs typeface="Times New Roman" panose="02020603050405020304" pitchFamily="18" charset="0"/>
              </a:rPr>
              <a:t>・　定　　　員：　　</a:t>
            </a:r>
            <a:r>
              <a:rPr lang="ja-JP" altLang="en-US" sz="1400" b="1" kern="100" dirty="0">
                <a:solidFill>
                  <a:srgbClr val="FF0000"/>
                </a:solidFill>
                <a:latin typeface="+mn-ea"/>
                <a:cs typeface="Times New Roman" panose="02020603050405020304" pitchFamily="18" charset="0"/>
              </a:rPr>
              <a:t>５０</a:t>
            </a:r>
            <a:r>
              <a:rPr lang="ja-JP" altLang="en-US" sz="1400" b="1" kern="100" dirty="0">
                <a:solidFill>
                  <a:srgbClr val="FF0000"/>
                </a:solidFill>
                <a:effectLst/>
                <a:latin typeface="+mn-ea"/>
                <a:cs typeface="Times New Roman" panose="02020603050405020304" pitchFamily="18" charset="0"/>
              </a:rPr>
              <a:t>名</a:t>
            </a:r>
            <a:endParaRPr lang="en-US" altLang="ja-JP" sz="1400" b="1" kern="100" dirty="0">
              <a:solidFill>
                <a:srgbClr val="FF0000"/>
              </a:solidFill>
              <a:effectLst/>
              <a:latin typeface="+mn-ea"/>
              <a:cs typeface="Times New Roman" panose="02020603050405020304" pitchFamily="18" charset="0"/>
            </a:endParaRPr>
          </a:p>
          <a:p>
            <a:pPr algn="just"/>
            <a:r>
              <a:rPr lang="ja-JP" altLang="en-US" sz="1400" b="1" kern="100" dirty="0">
                <a:effectLst/>
                <a:latin typeface="+mn-ea"/>
                <a:cs typeface="Times New Roman" panose="02020603050405020304" pitchFamily="18" charset="0"/>
              </a:rPr>
              <a:t>・　申込締切：</a:t>
            </a:r>
            <a:r>
              <a:rPr lang="en-US" altLang="ja-JP" sz="1400" b="1" kern="100" dirty="0">
                <a:solidFill>
                  <a:srgbClr val="FF0000"/>
                </a:solidFill>
                <a:latin typeface="+mn-ea"/>
                <a:cs typeface="Times New Roman" panose="02020603050405020304" pitchFamily="18" charset="0"/>
              </a:rPr>
              <a:t>1</a:t>
            </a:r>
            <a:r>
              <a:rPr lang="ja-JP" altLang="en-US" sz="1400" b="1" kern="100" dirty="0">
                <a:solidFill>
                  <a:srgbClr val="FF0000"/>
                </a:solidFill>
                <a:effectLst/>
                <a:latin typeface="+mn-ea"/>
                <a:cs typeface="Times New Roman" panose="02020603050405020304" pitchFamily="18" charset="0"/>
              </a:rPr>
              <a:t>月</a:t>
            </a:r>
            <a:r>
              <a:rPr lang="en-US" altLang="ja-JP" sz="1400" b="1" kern="100" dirty="0">
                <a:solidFill>
                  <a:srgbClr val="FF0000"/>
                </a:solidFill>
                <a:effectLst/>
                <a:latin typeface="+mn-ea"/>
                <a:cs typeface="Times New Roman" panose="02020603050405020304" pitchFamily="18" charset="0"/>
              </a:rPr>
              <a:t>31</a:t>
            </a:r>
            <a:r>
              <a:rPr lang="ja-JP" altLang="en-US" sz="1400" b="1" kern="100" dirty="0">
                <a:solidFill>
                  <a:srgbClr val="FF0000"/>
                </a:solidFill>
                <a:effectLst/>
                <a:latin typeface="+mn-ea"/>
                <a:cs typeface="Times New Roman" panose="02020603050405020304" pitchFamily="18" charset="0"/>
              </a:rPr>
              <a:t>日</a:t>
            </a:r>
            <a:r>
              <a:rPr lang="en-US" altLang="ja-JP" sz="1400" b="1" kern="100" dirty="0">
                <a:solidFill>
                  <a:srgbClr val="FF0000"/>
                </a:solidFill>
                <a:effectLst/>
                <a:latin typeface="+mn-ea"/>
                <a:cs typeface="Times New Roman" panose="02020603050405020304" pitchFamily="18" charset="0"/>
              </a:rPr>
              <a:t>(</a:t>
            </a:r>
            <a:r>
              <a:rPr lang="ja-JP" altLang="en-US" sz="1400" b="1" kern="100" dirty="0">
                <a:solidFill>
                  <a:srgbClr val="FF0000"/>
                </a:solidFill>
                <a:latin typeface="+mn-ea"/>
                <a:cs typeface="Times New Roman" panose="02020603050405020304" pitchFamily="18" charset="0"/>
              </a:rPr>
              <a:t>金</a:t>
            </a:r>
            <a:r>
              <a:rPr lang="en-US" altLang="ja-JP" sz="1400" b="1" kern="100" dirty="0">
                <a:solidFill>
                  <a:srgbClr val="FF0000"/>
                </a:solidFill>
                <a:effectLst/>
                <a:latin typeface="+mn-ea"/>
                <a:cs typeface="Times New Roman" panose="02020603050405020304" pitchFamily="18" charset="0"/>
              </a:rPr>
              <a:t>)</a:t>
            </a:r>
            <a:r>
              <a:rPr lang="ja-JP" altLang="en-US" sz="1400" b="1" kern="100" dirty="0">
                <a:effectLst/>
                <a:latin typeface="+mn-ea"/>
                <a:cs typeface="Times New Roman" panose="02020603050405020304" pitchFamily="18" charset="0"/>
              </a:rPr>
              <a:t>　ただし、定員に達し次第締め切ります。</a:t>
            </a:r>
            <a:endParaRPr lang="en-US" altLang="ja-JP" sz="1400" b="1" kern="100" dirty="0">
              <a:effectLst/>
              <a:latin typeface="+mn-ea"/>
              <a:cs typeface="Times New Roman" panose="02020603050405020304" pitchFamily="18" charset="0"/>
            </a:endParaRPr>
          </a:p>
          <a:p>
            <a:pPr algn="just"/>
            <a:r>
              <a:rPr lang="en-US" altLang="ja-JP" sz="1400" b="1" kern="100" dirty="0">
                <a:latin typeface="+mn-ea"/>
                <a:cs typeface="Times New Roman" panose="02020603050405020304" pitchFamily="18" charset="0"/>
              </a:rPr>
              <a:t>          </a:t>
            </a:r>
            <a:r>
              <a:rPr lang="ja-JP" altLang="en-US" sz="1400" b="1"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    ※</a:t>
            </a:r>
            <a:r>
              <a:rPr lang="ja-JP" altLang="en-US" sz="1400" b="1" kern="100" dirty="0">
                <a:latin typeface="+mn-ea"/>
                <a:cs typeface="Times New Roman" panose="02020603050405020304" pitchFamily="18" charset="0"/>
              </a:rPr>
              <a:t>受講票等は送付しません。</a:t>
            </a:r>
            <a:endParaRPr lang="ja-JP" altLang="en-US" sz="1400" b="1" kern="100" dirty="0">
              <a:effectLst/>
              <a:latin typeface="+mn-ea"/>
              <a:cs typeface="Times New Roman" panose="02020603050405020304" pitchFamily="18" charset="0"/>
            </a:endParaRPr>
          </a:p>
          <a:p>
            <a:pPr algn="just"/>
            <a:r>
              <a:rPr lang="ja-JP" altLang="en-US" sz="1400" b="1" kern="100" dirty="0">
                <a:effectLst/>
                <a:latin typeface="+mn-ea"/>
                <a:cs typeface="Times New Roman" panose="02020603050405020304" pitchFamily="18" charset="0"/>
              </a:rPr>
              <a:t>・　受講証明：セミナー受講者には、受講証明書を交付します。</a:t>
            </a:r>
            <a:endParaRPr lang="en-US" altLang="ja-JP" sz="1400" b="1" kern="100" dirty="0">
              <a:effectLst/>
              <a:latin typeface="+mn-ea"/>
              <a:cs typeface="Times New Roman" panose="02020603050405020304" pitchFamily="18" charset="0"/>
            </a:endParaRPr>
          </a:p>
          <a:p>
            <a:pPr algn="just"/>
            <a:r>
              <a:rPr lang="ja-JP" altLang="en-US" sz="1100" b="1" kern="100" dirty="0">
                <a:latin typeface="+mn-ea"/>
                <a:cs typeface="Times New Roman" panose="02020603050405020304" pitchFamily="18" charset="0"/>
              </a:rPr>
              <a:t>（本セミナーは、安全衛生推進者養成講習や安全衛生推進者能力向上教育（初任時）ではありませんので、ご注意ください。）</a:t>
            </a:r>
            <a:endParaRPr lang="en-US" altLang="ja-JP" sz="1100" b="1" kern="100" dirty="0">
              <a:effectLst/>
              <a:latin typeface="+mn-ea"/>
              <a:cs typeface="Times New Roman" panose="02020603050405020304" pitchFamily="18" charset="0"/>
            </a:endParaRPr>
          </a:p>
          <a:p>
            <a:pPr algn="just"/>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19" name="AutoShape 17">
            <a:extLst>
              <a:ext uri="{FF2B5EF4-FFF2-40B4-BE49-F238E27FC236}">
                <a16:creationId xmlns:a16="http://schemas.microsoft.com/office/drawing/2014/main" id="{1D7ABDA7-5B30-1576-28F3-7FFC99699FDD}"/>
              </a:ext>
            </a:extLst>
          </p:cNvPr>
          <p:cNvCxnSpPr>
            <a:cxnSpLocks noChangeShapeType="1"/>
          </p:cNvCxnSpPr>
          <p:nvPr/>
        </p:nvCxnSpPr>
        <p:spPr bwMode="auto">
          <a:xfrm flipV="1">
            <a:off x="192875" y="7934199"/>
            <a:ext cx="7268122" cy="13106"/>
          </a:xfrm>
          <a:prstGeom prst="straightConnector1">
            <a:avLst/>
          </a:prstGeom>
          <a:noFill/>
          <a:ln w="6350" cap="rnd">
            <a:solidFill>
              <a:srgbClr val="000000"/>
            </a:solidFill>
            <a:prstDash val="sysDot"/>
            <a:round/>
            <a:headEnd/>
            <a:tailEnd/>
          </a:ln>
          <a:extLst>
            <a:ext uri="{909E8E84-426E-40DD-AFC4-6F175D3DCCD1}">
              <a14:hiddenFill xmlns:a14="http://schemas.microsoft.com/office/drawing/2010/main">
                <a:noFill/>
              </a14:hiddenFill>
            </a:ext>
          </a:extLst>
        </p:spPr>
      </p:cxnSp>
      <p:sp>
        <p:nvSpPr>
          <p:cNvPr id="25" name="テキスト ボックス 24">
            <a:extLst>
              <a:ext uri="{FF2B5EF4-FFF2-40B4-BE49-F238E27FC236}">
                <a16:creationId xmlns:a16="http://schemas.microsoft.com/office/drawing/2014/main" id="{5FE104D9-4783-FEA5-AFD5-047665D5ED2F}"/>
              </a:ext>
            </a:extLst>
          </p:cNvPr>
          <p:cNvSpPr txBox="1"/>
          <p:nvPr/>
        </p:nvSpPr>
        <p:spPr>
          <a:xfrm>
            <a:off x="2362170" y="7822559"/>
            <a:ext cx="6072186" cy="261610"/>
          </a:xfrm>
          <a:prstGeom prst="rect">
            <a:avLst/>
          </a:prstGeom>
          <a:noFill/>
        </p:spPr>
        <p:txBody>
          <a:bodyPr wrap="square">
            <a:spAutoFit/>
          </a:bodyPr>
          <a:lstStyle/>
          <a:p>
            <a:r>
              <a:rPr lang="ja-JP" altLang="ja-JP" sz="1100" kern="100" dirty="0">
                <a:solidFill>
                  <a:srgbClr val="000000"/>
                </a:solidFill>
                <a:effectLst/>
                <a:ea typeface="ＭＳ ゴシック" panose="020B0609070205080204" pitchFamily="49" charset="-128"/>
                <a:cs typeface="Times New Roman" panose="02020603050405020304" pitchFamily="18" charset="0"/>
              </a:rPr>
              <a:t>（切り取らずにそのままご送信ください。）</a:t>
            </a:r>
            <a:endParaRPr lang="ja-JP" altLang="en-US" dirty="0"/>
          </a:p>
        </p:txBody>
      </p:sp>
      <p:sp>
        <p:nvSpPr>
          <p:cNvPr id="23" name="テキスト ボックス 22">
            <a:extLst>
              <a:ext uri="{FF2B5EF4-FFF2-40B4-BE49-F238E27FC236}">
                <a16:creationId xmlns:a16="http://schemas.microsoft.com/office/drawing/2014/main" id="{7E14C6D1-BD3F-A46A-829C-8AE883BEF553}"/>
              </a:ext>
            </a:extLst>
          </p:cNvPr>
          <p:cNvSpPr txBox="1"/>
          <p:nvPr/>
        </p:nvSpPr>
        <p:spPr>
          <a:xfrm>
            <a:off x="974094" y="5161955"/>
            <a:ext cx="4444410" cy="954107"/>
          </a:xfrm>
          <a:prstGeom prst="rect">
            <a:avLst/>
          </a:prstGeom>
          <a:noFill/>
        </p:spPr>
        <p:txBody>
          <a:bodyPr wrap="square">
            <a:spAutoFit/>
          </a:bodyPr>
          <a:lstStyle/>
          <a:p>
            <a:r>
              <a:rPr lang="ja-JP" altLang="en-US" sz="1400" b="1" dirty="0"/>
              <a:t>１  陸運業における労働災害発生状況</a:t>
            </a:r>
          </a:p>
          <a:p>
            <a:r>
              <a:rPr lang="ja-JP" altLang="en-US" sz="1400" b="1" dirty="0"/>
              <a:t>２  安全衛生推進者の職務</a:t>
            </a:r>
          </a:p>
          <a:p>
            <a:r>
              <a:rPr lang="ja-JP" altLang="en-US" sz="1400" b="1" dirty="0"/>
              <a:t>３  モデル安全衛生管理規程</a:t>
            </a:r>
          </a:p>
          <a:p>
            <a:r>
              <a:rPr lang="ja-JP" altLang="en-US" sz="1400" b="1" dirty="0"/>
              <a:t>４  災害事例に学ぶ安全衛生推進者の職務の実践</a:t>
            </a:r>
          </a:p>
        </p:txBody>
      </p:sp>
    </p:spTree>
    <p:extLst>
      <p:ext uri="{BB962C8B-B14F-4D97-AF65-F5344CB8AC3E}">
        <p14:creationId xmlns:p14="http://schemas.microsoft.com/office/powerpoint/2010/main" val="1716845958"/>
      </p:ext>
    </p:extLst>
  </p:cSld>
  <p:clrMapOvr>
    <a:masterClrMapping/>
  </p:clrMapOvr>
</p:sld>
</file>

<file path=ppt/theme/theme1.xml><?xml version="1.0" encoding="utf-8"?>
<a:theme xmlns:a="http://schemas.openxmlformats.org/drawingml/2006/main" name="Office テーマ">
  <a:themeElements>
    <a:clrScheme name="青緑">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1.pptx" id="{D8CEF92E-E621-4889-A2C4-D44EA4896D94}" vid="{7BA0B976-7AA0-4750-86DE-53A6EBAC7E7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321</Words>
  <Application>Microsoft Office PowerPoint</Application>
  <PresentationFormat>ユーザー設定</PresentationFormat>
  <Paragraphs>36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メイリオ</vt:lpstr>
      <vt:lpstr>游ゴシック</vt:lpstr>
      <vt:lpstr>Arial</vt:lpstr>
      <vt:lpstr>Calibri</vt:lpstr>
      <vt:lpstr>Century</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2014-07-29T05:44:25Z</dcterms:created>
  <dcterms:modified xsi:type="dcterms:W3CDTF">2024-12-19T04:14:14Z</dcterms:modified>
</cp:coreProperties>
</file>